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6" r:id="rId4"/>
    <p:sldId id="258" r:id="rId5"/>
    <p:sldId id="262" r:id="rId6"/>
    <p:sldId id="261" r:id="rId7"/>
    <p:sldId id="259" r:id="rId8"/>
    <p:sldId id="260" r:id="rId9"/>
    <p:sldId id="266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868" autoAdjust="0"/>
    <p:restoredTop sz="94640" autoAdjust="0"/>
  </p:normalViewPr>
  <p:slideViewPr>
    <p:cSldViewPr>
      <p:cViewPr varScale="1">
        <p:scale>
          <a:sx n="79" d="100"/>
          <a:sy n="79" d="100"/>
        </p:scale>
        <p:origin x="-17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E71B-8A4B-4AB9-B7C5-E0A6D7FD4258}" type="datetimeFigureOut">
              <a:rPr lang="it-IT" smtClean="0"/>
              <a:pPr/>
              <a:t>06/03/2016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3CB1-29C1-43E9-922A-C1472EFC2A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E71B-8A4B-4AB9-B7C5-E0A6D7FD4258}" type="datetimeFigureOut">
              <a:rPr lang="it-IT" smtClean="0"/>
              <a:pPr/>
              <a:t>06/03/2016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3CB1-29C1-43E9-922A-C1472EFC2A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E71B-8A4B-4AB9-B7C5-E0A6D7FD4258}" type="datetimeFigureOut">
              <a:rPr lang="it-IT" smtClean="0"/>
              <a:pPr/>
              <a:t>06/03/2016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3CB1-29C1-43E9-922A-C1472EFC2A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E71B-8A4B-4AB9-B7C5-E0A6D7FD4258}" type="datetimeFigureOut">
              <a:rPr lang="it-IT" smtClean="0"/>
              <a:pPr/>
              <a:t>06/03/2016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3CB1-29C1-43E9-922A-C1472EFC2A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E71B-8A4B-4AB9-B7C5-E0A6D7FD4258}" type="datetimeFigureOut">
              <a:rPr lang="it-IT" smtClean="0"/>
              <a:pPr/>
              <a:t>06/03/2016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3CB1-29C1-43E9-922A-C1472EFC2A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E71B-8A4B-4AB9-B7C5-E0A6D7FD4258}" type="datetimeFigureOut">
              <a:rPr lang="it-IT" smtClean="0"/>
              <a:pPr/>
              <a:t>06/03/2016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3CB1-29C1-43E9-922A-C1472EFC2A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E71B-8A4B-4AB9-B7C5-E0A6D7FD4258}" type="datetimeFigureOut">
              <a:rPr lang="it-IT" smtClean="0"/>
              <a:pPr/>
              <a:t>06/03/2016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3CB1-29C1-43E9-922A-C1472EFC2A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E71B-8A4B-4AB9-B7C5-E0A6D7FD4258}" type="datetimeFigureOut">
              <a:rPr lang="it-IT" smtClean="0"/>
              <a:pPr/>
              <a:t>06/03/2016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3CB1-29C1-43E9-922A-C1472EFC2A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E71B-8A4B-4AB9-B7C5-E0A6D7FD4258}" type="datetimeFigureOut">
              <a:rPr lang="it-IT" smtClean="0"/>
              <a:pPr/>
              <a:t>06/03/2016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3CB1-29C1-43E9-922A-C1472EFC2A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E71B-8A4B-4AB9-B7C5-E0A6D7FD4258}" type="datetimeFigureOut">
              <a:rPr lang="it-IT" smtClean="0"/>
              <a:pPr/>
              <a:t>06/03/2016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3CB1-29C1-43E9-922A-C1472EFC2A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E71B-8A4B-4AB9-B7C5-E0A6D7FD4258}" type="datetimeFigureOut">
              <a:rPr lang="it-IT" smtClean="0"/>
              <a:pPr/>
              <a:t>06/03/2016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3CB1-29C1-43E9-922A-C1472EFC2A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DE71B-8A4B-4AB9-B7C5-E0A6D7FD4258}" type="datetimeFigureOut">
              <a:rPr lang="it-IT" smtClean="0"/>
              <a:pPr/>
              <a:t>06/03/2016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43CB1-29C1-43E9-922A-C1472EFC2A8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 descr="Logo Pro Loco Limbiat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2007" y="1030203"/>
            <a:ext cx="8964489" cy="45590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9512" y="2276872"/>
            <a:ext cx="87849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b="1" u="sng" dirty="0" smtClean="0">
                <a:solidFill>
                  <a:schemeClr val="tx2">
                    <a:lumMod val="50000"/>
                  </a:schemeClr>
                </a:solidFill>
              </a:rPr>
              <a:t>BILANCIO CONSUNTIVO 2015</a:t>
            </a:r>
            <a:endParaRPr lang="it-IT" sz="6600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395536" y="620688"/>
          <a:ext cx="8352928" cy="5544616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FFFF00"/>
                  </a:outerShdw>
                </a:effectLst>
              </a:tblPr>
              <a:tblGrid>
                <a:gridCol w="4320480"/>
                <a:gridCol w="4032448"/>
              </a:tblGrid>
              <a:tr h="69307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Concerto</a:t>
                      </a:r>
                      <a:r>
                        <a:rPr lang="it-IT" sz="4000" b="1" i="0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di Natale</a:t>
                      </a:r>
                      <a:endParaRPr lang="it-IT" sz="4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930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Entrate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€ 6017,50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Uscite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€ 3695,53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Consuntivo</a:t>
                      </a:r>
                      <a:endParaRPr lang="it-IT" sz="4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4000" b="1" dirty="0" smtClean="0"/>
                        <a:t>€ 2321,97</a:t>
                      </a:r>
                      <a:endParaRPr lang="it-IT" sz="4000" b="1" dirty="0"/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7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000" b="1" dirty="0" smtClean="0">
                          <a:solidFill>
                            <a:srgbClr val="FF0000"/>
                          </a:solidFill>
                        </a:rPr>
                        <a:t>2°</a:t>
                      </a:r>
                      <a:r>
                        <a:rPr lang="it-IT" sz="4000" b="1" baseline="0" dirty="0" smtClean="0">
                          <a:solidFill>
                            <a:srgbClr val="FF0000"/>
                          </a:solidFill>
                        </a:rPr>
                        <a:t> Prima Vera festa</a:t>
                      </a:r>
                      <a:endParaRPr lang="it-IT" sz="4000" b="1" dirty="0">
                        <a:solidFill>
                          <a:srgbClr val="FF0000"/>
                        </a:solidFill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930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Entrate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€ 0,00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Uscite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€ 238,30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Consuntivo</a:t>
                      </a:r>
                      <a:endParaRPr lang="it-IT" sz="4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€ 238,30</a:t>
                      </a:r>
                      <a:endParaRPr lang="it-IT" sz="4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95536" y="620688"/>
          <a:ext cx="8352928" cy="5544616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FFFF00"/>
                  </a:outerShdw>
                </a:effectLst>
              </a:tblPr>
              <a:tblGrid>
                <a:gridCol w="4320480"/>
                <a:gridCol w="4032448"/>
              </a:tblGrid>
              <a:tr h="69307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Falò</a:t>
                      </a:r>
                      <a:r>
                        <a:rPr lang="it-IT" sz="4000" b="1" i="0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di S. Antonio</a:t>
                      </a:r>
                      <a:endParaRPr lang="it-IT" sz="4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930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Entrate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€ 0,00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Uscite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€ 431,96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Consuntivo</a:t>
                      </a:r>
                      <a:endParaRPr lang="it-IT" sz="4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4000" b="1" dirty="0" smtClean="0"/>
                        <a:t>- € 431,96</a:t>
                      </a:r>
                      <a:endParaRPr lang="it-IT" sz="4000" b="1" dirty="0"/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7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000" b="1" dirty="0" smtClean="0">
                          <a:solidFill>
                            <a:srgbClr val="FF0000"/>
                          </a:solidFill>
                        </a:rPr>
                        <a:t>Festa</a:t>
                      </a:r>
                      <a:r>
                        <a:rPr lang="it-IT" sz="4000" b="1" baseline="0" dirty="0" smtClean="0">
                          <a:solidFill>
                            <a:srgbClr val="FF0000"/>
                          </a:solidFill>
                        </a:rPr>
                        <a:t> di Natale</a:t>
                      </a:r>
                      <a:endParaRPr lang="it-IT" sz="4000" b="1" dirty="0">
                        <a:solidFill>
                          <a:srgbClr val="FF0000"/>
                        </a:solidFill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930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Entrate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€ 370,00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Uscite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€ 485,47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Consuntivo</a:t>
                      </a:r>
                      <a:endParaRPr lang="it-IT" sz="4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€ 115,47</a:t>
                      </a:r>
                      <a:endParaRPr lang="it-IT" sz="4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95536" y="548680"/>
          <a:ext cx="8352928" cy="5544616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FFFF00"/>
                  </a:outerShdw>
                </a:effectLst>
              </a:tblPr>
              <a:tblGrid>
                <a:gridCol w="4320480"/>
                <a:gridCol w="4032448"/>
              </a:tblGrid>
              <a:tr h="69307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Halloween</a:t>
                      </a:r>
                      <a:endParaRPr lang="it-IT" sz="4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930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Entrate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€ 800,00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Uscite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€ 891,54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Consuntivo</a:t>
                      </a:r>
                      <a:endParaRPr lang="it-IT" sz="4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4000" b="1" dirty="0" smtClean="0"/>
                        <a:t>- € 91,54</a:t>
                      </a:r>
                      <a:endParaRPr lang="it-IT" sz="4000" b="1" dirty="0"/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7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000" b="1" dirty="0" smtClean="0">
                          <a:solidFill>
                            <a:srgbClr val="FF0000"/>
                          </a:solidFill>
                        </a:rPr>
                        <a:t>Presentazione</a:t>
                      </a:r>
                      <a:r>
                        <a:rPr lang="it-IT" sz="4000" b="1" baseline="0" dirty="0" smtClean="0">
                          <a:solidFill>
                            <a:srgbClr val="FF0000"/>
                          </a:solidFill>
                        </a:rPr>
                        <a:t> libro Iacomino</a:t>
                      </a:r>
                      <a:endParaRPr lang="it-IT" sz="4000" b="1" dirty="0">
                        <a:solidFill>
                          <a:srgbClr val="FF0000"/>
                        </a:solidFill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930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Entrate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€ 0,00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Uscite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€ 616,00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Consuntivo</a:t>
                      </a:r>
                      <a:endParaRPr lang="it-IT" sz="4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€ 616,00</a:t>
                      </a:r>
                      <a:endParaRPr lang="it-IT" sz="4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95536" y="548680"/>
          <a:ext cx="8352928" cy="5544616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FFFF00"/>
                  </a:outerShdw>
                </a:effectLst>
              </a:tblPr>
              <a:tblGrid>
                <a:gridCol w="4320480"/>
                <a:gridCol w="4032448"/>
              </a:tblGrid>
              <a:tr h="69307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Napoleone</a:t>
                      </a:r>
                      <a:endParaRPr lang="it-IT" sz="4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930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Entrate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€ 11870,00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Uscite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€ 11657,95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Consuntivo</a:t>
                      </a:r>
                      <a:endParaRPr lang="it-IT" sz="4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4000" b="1" dirty="0" smtClean="0"/>
                        <a:t>- € 212,05</a:t>
                      </a:r>
                      <a:endParaRPr lang="it-IT" sz="4000" b="1" dirty="0"/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7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000" b="1" dirty="0" smtClean="0">
                          <a:solidFill>
                            <a:srgbClr val="FF0000"/>
                          </a:solidFill>
                        </a:rPr>
                        <a:t>Parliamo</a:t>
                      </a:r>
                      <a:r>
                        <a:rPr lang="it-IT" sz="4000" b="1" baseline="0" dirty="0" smtClean="0">
                          <a:solidFill>
                            <a:srgbClr val="FF0000"/>
                          </a:solidFill>
                        </a:rPr>
                        <a:t> della storia di Limbiate</a:t>
                      </a:r>
                      <a:endParaRPr lang="it-IT" sz="4000" b="1" dirty="0">
                        <a:solidFill>
                          <a:srgbClr val="FF0000"/>
                        </a:solidFill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930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Entrate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€ 0,00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Uscite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€ 421,20</a:t>
                      </a:r>
                      <a:endParaRPr lang="it-IT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algn="l" fontAlgn="b"/>
                      <a:r>
                        <a:rPr lang="it-IT" sz="4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Consuntivo</a:t>
                      </a:r>
                      <a:endParaRPr lang="it-IT" sz="4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4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€ 421,20</a:t>
                      </a:r>
                      <a:endParaRPr lang="it-IT" sz="4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611560" y="2564904"/>
          <a:ext cx="7848872" cy="1377718"/>
        </p:xfrm>
        <a:graphic>
          <a:graphicData uri="http://schemas.openxmlformats.org/drawingml/2006/table">
            <a:tbl>
              <a:tblPr/>
              <a:tblGrid>
                <a:gridCol w="2952328"/>
                <a:gridCol w="1728192"/>
                <a:gridCol w="1656184"/>
                <a:gridCol w="1512168"/>
              </a:tblGrid>
              <a:tr h="6767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CONSUNTIVO </a:t>
                      </a:r>
                      <a:r>
                        <a:rPr lang="it-IT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2015</a:t>
                      </a:r>
                      <a:endParaRPr lang="it-IT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Entrate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Uscite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Consuntivo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70094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€ </a:t>
                      </a:r>
                      <a:r>
                        <a:rPr lang="it-IT" sz="2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22517,50</a:t>
                      </a:r>
                      <a:endParaRPr lang="it-IT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€ </a:t>
                      </a:r>
                      <a:r>
                        <a:rPr lang="it-IT" sz="2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22510,87</a:t>
                      </a:r>
                      <a:endParaRPr lang="it-IT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€ </a:t>
                      </a:r>
                      <a:r>
                        <a:rPr lang="it-IT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6,63</a:t>
                      </a:r>
                      <a:endParaRPr lang="it-IT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187624" y="1196752"/>
          <a:ext cx="6840760" cy="3960442"/>
        </p:xfrm>
        <a:graphic>
          <a:graphicData uri="http://schemas.openxmlformats.org/drawingml/2006/table">
            <a:tbl>
              <a:tblPr/>
              <a:tblGrid>
                <a:gridCol w="5175407"/>
                <a:gridCol w="1665353"/>
              </a:tblGrid>
              <a:tr h="557248">
                <a:tc>
                  <a:txBody>
                    <a:bodyPr/>
                    <a:lstStyle/>
                    <a:p>
                      <a:pPr algn="l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SALDO CASSA AL </a:t>
                      </a:r>
                      <a:r>
                        <a:rPr lang="it-IT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31/12/2014</a:t>
                      </a:r>
                      <a:endParaRPr lang="it-IT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922,72</a:t>
                      </a:r>
                      <a:endParaRPr lang="it-IT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557248">
                <a:tc>
                  <a:txBody>
                    <a:bodyPr/>
                    <a:lstStyle/>
                    <a:p>
                      <a:pPr algn="l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SALDO C.C. AL </a:t>
                      </a:r>
                      <a:r>
                        <a:rPr lang="it-IT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31/12/2014</a:t>
                      </a:r>
                      <a:endParaRPr lang="it-IT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3001,58</a:t>
                      </a:r>
                      <a:endParaRPr lang="it-IT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577150">
                <a:tc>
                  <a:txBody>
                    <a:bodyPr/>
                    <a:lstStyle/>
                    <a:p>
                      <a:pPr algn="l" fontAlgn="b"/>
                      <a:r>
                        <a:rPr lang="it-IT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SALDO</a:t>
                      </a:r>
                      <a:r>
                        <a:rPr lang="it-IT" sz="3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2014</a:t>
                      </a:r>
                      <a:endParaRPr lang="it-IT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3924,30</a:t>
                      </a:r>
                      <a:endParaRPr lang="it-IT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577150">
                <a:tc>
                  <a:txBody>
                    <a:bodyPr/>
                    <a:lstStyle/>
                    <a:p>
                      <a:pPr algn="l" fontAlgn="b"/>
                      <a:endParaRPr lang="it-IT" sz="3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248">
                <a:tc>
                  <a:txBody>
                    <a:bodyPr/>
                    <a:lstStyle/>
                    <a:p>
                      <a:pPr algn="l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SALDO CASSA AL </a:t>
                      </a:r>
                      <a:r>
                        <a:rPr lang="it-IT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31/12/2015</a:t>
                      </a:r>
                      <a:endParaRPr lang="it-IT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926,23</a:t>
                      </a:r>
                      <a:endParaRPr lang="it-IT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557248">
                <a:tc>
                  <a:txBody>
                    <a:bodyPr/>
                    <a:lstStyle/>
                    <a:p>
                      <a:pPr algn="l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SALDO C.C. AL </a:t>
                      </a:r>
                      <a:r>
                        <a:rPr lang="it-IT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31/12/2015</a:t>
                      </a:r>
                      <a:endParaRPr lang="it-IT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3004.70</a:t>
                      </a:r>
                      <a:endParaRPr lang="it-IT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577150">
                <a:tc>
                  <a:txBody>
                    <a:bodyPr/>
                    <a:lstStyle/>
                    <a:p>
                      <a:pPr algn="l" fontAlgn="b"/>
                      <a:r>
                        <a:rPr lang="it-IT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SALDO</a:t>
                      </a:r>
                      <a:r>
                        <a:rPr lang="it-IT" sz="3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2015</a:t>
                      </a:r>
                      <a:endParaRPr lang="it-IT" sz="3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3930.93</a:t>
                      </a:r>
                      <a:endParaRPr lang="it-IT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23528" y="319665"/>
          <a:ext cx="8424936" cy="5557607"/>
        </p:xfrm>
        <a:graphic>
          <a:graphicData uri="http://schemas.openxmlformats.org/drawingml/2006/table">
            <a:tbl>
              <a:tblPr/>
              <a:tblGrid>
                <a:gridCol w="1370090"/>
                <a:gridCol w="4174526"/>
                <a:gridCol w="792088"/>
                <a:gridCol w="864096"/>
                <a:gridCol w="1224136"/>
              </a:tblGrid>
              <a:tr h="87639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t-IT" sz="4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Bilancio Preventivo 2015</a:t>
                      </a:r>
                    </a:p>
                  </a:txBody>
                  <a:tcPr marL="5665" marR="5665" marT="56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688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Periodo</a:t>
                      </a:r>
                    </a:p>
                  </a:txBody>
                  <a:tcPr marL="5665" marR="5665" marT="5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Descrizione Evento</a:t>
                      </a: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Entrate</a:t>
                      </a: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Uscite</a:t>
                      </a: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Consuntivo</a:t>
                      </a: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3688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Gennaio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Falò di S. Antonio Abate</a:t>
                      </a: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-350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Febbraio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Carnevale</a:t>
                      </a: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-150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3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Aprile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Presentazione del libro di Rita Iacomino</a:t>
                      </a: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-400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Aprile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Festa di Primavera </a:t>
                      </a: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3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Maggio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Festa</a:t>
                      </a:r>
                      <a:r>
                        <a:rPr lang="it-IT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dei popoli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Maggio</a:t>
                      </a:r>
                    </a:p>
                  </a:txBody>
                  <a:tcPr marL="5665" marR="5665" marT="5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La</a:t>
                      </a:r>
                      <a:r>
                        <a:rPr lang="it-IT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felicità è senza veli sulla lingua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-300</a:t>
                      </a: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3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Maggio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Napoleone</a:t>
                      </a: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12500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12000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3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Settembre</a:t>
                      </a:r>
                    </a:p>
                  </a:txBody>
                  <a:tcPr marL="5665" marR="5665" marT="5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Cena</a:t>
                      </a:r>
                      <a:r>
                        <a:rPr lang="it-IT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in bianco + notte bianca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3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Settembre</a:t>
                      </a:r>
                    </a:p>
                  </a:txBody>
                  <a:tcPr marL="5665" marR="5665" marT="5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Ville aperte</a:t>
                      </a: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-200</a:t>
                      </a: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3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Dicembre</a:t>
                      </a:r>
                    </a:p>
                  </a:txBody>
                  <a:tcPr marL="5665" marR="5665" marT="5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Natale</a:t>
                      </a: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3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Dicembre</a:t>
                      </a:r>
                    </a:p>
                  </a:txBody>
                  <a:tcPr marL="5665" marR="5665" marT="5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Concerto di Natale</a:t>
                      </a: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3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CONSUNTIVO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19700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19700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65" marR="5665" marT="5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7236296" y="602128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IL TESORIERE</a:t>
            </a:r>
          </a:p>
          <a:p>
            <a:pPr algn="ctr"/>
            <a:r>
              <a:rPr lang="it-IT" dirty="0" smtClean="0"/>
              <a:t>Rossini Marco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253</Words>
  <Application>Microsoft Office PowerPoint</Application>
  <PresentationFormat>Presentazione su schermo (4:3)</PresentationFormat>
  <Paragraphs>143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BILANCIO CONSUNTIVO 2014 BILANCIO PREVENTIVO 2015</dc:title>
  <dc:creator>Tecnico</dc:creator>
  <cp:lastModifiedBy>Marco Rossini</cp:lastModifiedBy>
  <cp:revision>23</cp:revision>
  <dcterms:created xsi:type="dcterms:W3CDTF">2015-02-05T15:20:52Z</dcterms:created>
  <dcterms:modified xsi:type="dcterms:W3CDTF">2016-03-06T21:03:16Z</dcterms:modified>
</cp:coreProperties>
</file>